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1"/>
  </p:sldMasterIdLst>
  <p:sldIdLst>
    <p:sldId id="256" r:id="rId2"/>
    <p:sldId id="257" r:id="rId3"/>
    <p:sldId id="261" r:id="rId4"/>
    <p:sldId id="258" r:id="rId5"/>
    <p:sldId id="262" r:id="rId6"/>
    <p:sldId id="259" r:id="rId7"/>
    <p:sldId id="260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EE6A-81E6-4742-AEA0-E5F89F2D4241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B34C-BEC7-4792-B918-28DB3B0B17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1947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EE6A-81E6-4742-AEA0-E5F89F2D4241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B34C-BEC7-4792-B918-28DB3B0B17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4723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EE6A-81E6-4742-AEA0-E5F89F2D4241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B34C-BEC7-4792-B918-28DB3B0B17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29066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EE6A-81E6-4742-AEA0-E5F89F2D4241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B34C-BEC7-4792-B918-28DB3B0B17E3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9165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EE6A-81E6-4742-AEA0-E5F89F2D4241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B34C-BEC7-4792-B918-28DB3B0B17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64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EE6A-81E6-4742-AEA0-E5F89F2D4241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B34C-BEC7-4792-B918-28DB3B0B17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5673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EE6A-81E6-4742-AEA0-E5F89F2D4241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B34C-BEC7-4792-B918-28DB3B0B17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1291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EE6A-81E6-4742-AEA0-E5F89F2D4241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B34C-BEC7-4792-B918-28DB3B0B17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01129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EE6A-81E6-4742-AEA0-E5F89F2D4241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B34C-BEC7-4792-B918-28DB3B0B17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678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EE6A-81E6-4742-AEA0-E5F89F2D4241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B34C-BEC7-4792-B918-28DB3B0B17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3548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EE6A-81E6-4742-AEA0-E5F89F2D4241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B34C-BEC7-4792-B918-28DB3B0B17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41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EE6A-81E6-4742-AEA0-E5F89F2D4241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B34C-BEC7-4792-B918-28DB3B0B17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052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EE6A-81E6-4742-AEA0-E5F89F2D4241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B34C-BEC7-4792-B918-28DB3B0B17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612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EE6A-81E6-4742-AEA0-E5F89F2D4241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B34C-BEC7-4792-B918-28DB3B0B17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427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EE6A-81E6-4742-AEA0-E5F89F2D4241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B34C-BEC7-4792-B918-28DB3B0B17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322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EE6A-81E6-4742-AEA0-E5F89F2D4241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B34C-BEC7-4792-B918-28DB3B0B17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946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CEE6A-81E6-4742-AEA0-E5F89F2D4241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EB34C-BEC7-4792-B918-28DB3B0B17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4241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1CCEE6A-81E6-4742-AEA0-E5F89F2D4241}" type="datetimeFigureOut">
              <a:rPr lang="ru-RU" smtClean="0"/>
              <a:t>30.03.2026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28EB34C-BEC7-4792-B918-28DB3B0B17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7330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  <p:sldLayoutId id="2147483819" r:id="rId12"/>
    <p:sldLayoutId id="2147483820" r:id="rId13"/>
    <p:sldLayoutId id="2147483821" r:id="rId14"/>
    <p:sldLayoutId id="2147483822" r:id="rId15"/>
    <p:sldLayoutId id="2147483823" r:id="rId16"/>
    <p:sldLayoutId id="2147483824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52319" y="0"/>
            <a:ext cx="10351752" cy="2736819"/>
          </a:xfrm>
        </p:spPr>
        <p:txBody>
          <a:bodyPr>
            <a:normAutofit/>
          </a:bodyPr>
          <a:lstStyle/>
          <a:p>
            <a:r>
              <a:rPr lang="ru-RU" sz="2200" dirty="0">
                <a:solidFill>
                  <a:schemeClr val="bg2">
                    <a:lumMod val="50000"/>
                  </a:schemeClr>
                </a:solidFill>
              </a:rPr>
              <a:t>Муниципальное бюджетное дошкольное образовательное учреждение</a:t>
            </a:r>
            <a:br>
              <a:rPr lang="ru-RU" sz="22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200" dirty="0">
                <a:solidFill>
                  <a:schemeClr val="bg2">
                    <a:lumMod val="50000"/>
                  </a:schemeClr>
                </a:solidFill>
              </a:rPr>
              <a:t>детский сад №16 «Колокольчик»</a:t>
            </a:r>
            <a:br>
              <a:rPr lang="ru-RU" sz="22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2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22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1966720" y="1720218"/>
            <a:ext cx="8050117" cy="4832982"/>
          </a:xfrm>
        </p:spPr>
        <p:txBody>
          <a:bodyPr>
            <a:noAutofit/>
          </a:bodyPr>
          <a:lstStyle/>
          <a:p>
            <a:r>
              <a:rPr lang="ru-RU" sz="3200" b="1" dirty="0" err="1" smtClean="0">
                <a:solidFill>
                  <a:schemeClr val="bg2">
                    <a:lumMod val="50000"/>
                  </a:schemeClr>
                </a:solidFill>
              </a:rPr>
              <a:t>Кинезиологические</a:t>
            </a: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3200" b="1" dirty="0">
                <a:solidFill>
                  <a:schemeClr val="bg2">
                    <a:lumMod val="50000"/>
                  </a:schemeClr>
                </a:solidFill>
              </a:rPr>
              <a:t>и нейропсихологические игры и упражнения для детей дошкольного </a:t>
            </a:r>
            <a:r>
              <a:rPr lang="ru-RU" sz="3200" b="1" dirty="0" smtClean="0">
                <a:solidFill>
                  <a:schemeClr val="bg2">
                    <a:lumMod val="50000"/>
                  </a:schemeClr>
                </a:solidFill>
              </a:rPr>
              <a:t>возраста</a:t>
            </a:r>
          </a:p>
          <a:p>
            <a:endParaRPr lang="ru-RU" sz="32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r"/>
            <a:r>
              <a:rPr lang="ru-RU" sz="1200" b="1" dirty="0">
                <a:solidFill>
                  <a:schemeClr val="bg2">
                    <a:lumMod val="50000"/>
                  </a:schemeClr>
                </a:solidFill>
              </a:rPr>
              <a:t>Авторы материала: </a:t>
            </a:r>
          </a:p>
          <a:p>
            <a:pPr algn="r"/>
            <a:r>
              <a:rPr lang="ru-RU" sz="1200" b="1" dirty="0">
                <a:solidFill>
                  <a:schemeClr val="bg2">
                    <a:lumMod val="50000"/>
                  </a:schemeClr>
                </a:solidFill>
              </a:rPr>
              <a:t>Дука Елена Александровна – воспитатель</a:t>
            </a:r>
          </a:p>
          <a:p>
            <a:pPr algn="r"/>
            <a:r>
              <a:rPr lang="ru-RU" sz="1200" b="1" dirty="0">
                <a:solidFill>
                  <a:schemeClr val="bg2">
                    <a:lumMod val="50000"/>
                  </a:schemeClr>
                </a:solidFill>
              </a:rPr>
              <a:t>Субуханкулова Виктория Евгеньевна – инструктор по физической культуре</a:t>
            </a:r>
          </a:p>
          <a:p>
            <a:pPr algn="r"/>
            <a:endParaRPr lang="ru-RU" sz="1200" b="1" dirty="0">
              <a:solidFill>
                <a:schemeClr val="bg2">
                  <a:lumMod val="50000"/>
                </a:schemeClr>
              </a:solidFill>
            </a:endParaRPr>
          </a:p>
          <a:p>
            <a:endParaRPr lang="ru-RU" sz="32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05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Нейроигры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нейротренажеры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Image 5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28801" y="1920239"/>
            <a:ext cx="8215744" cy="378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165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Межполушарная доска.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521" y="1729495"/>
            <a:ext cx="9809642" cy="405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996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97155">
              <a:spcAft>
                <a:spcPts val="0"/>
              </a:spcAft>
            </a:pPr>
            <a: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Метод</a:t>
            </a:r>
            <a:r>
              <a:rPr lang="ru-RU" sz="2800" b="1" i="1" spc="-4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800" b="1" i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Нейродорожки</a:t>
            </a:r>
            <a:r>
              <a:rPr lang="ru-RU" sz="2800" b="1" i="1" spc="-3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ru-RU" sz="2800" b="1" i="1" spc="-35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spc="-2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рук»</a:t>
            </a:r>
            <a: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8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5" y="2036618"/>
            <a:ext cx="5142691" cy="3846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760" y="2036618"/>
            <a:ext cx="5211721" cy="384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756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Нейропсихологическая зарядка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428" y="1874000"/>
            <a:ext cx="5675035" cy="33385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8810" y="1874000"/>
            <a:ext cx="5158020" cy="3512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49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4102" y="244445"/>
            <a:ext cx="10364451" cy="1596177"/>
          </a:xfrm>
        </p:spPr>
        <p:txBody>
          <a:bodyPr>
            <a:normAutofit fontScale="90000"/>
          </a:bodyPr>
          <a:lstStyle/>
          <a:p>
            <a:r>
              <a:rPr lang="ru-RU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Нейрокинезиологические</a:t>
            </a:r>
            <a:r>
              <a:rPr lang="ru-RU" sz="2400" b="1" spc="-6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упражнения</a:t>
            </a:r>
            <a:r>
              <a:rPr lang="ru-RU" sz="2400" b="1" spc="-7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двигательной</a:t>
            </a:r>
            <a:r>
              <a:rPr lang="ru-RU" sz="2400" b="1" spc="-7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spc="-1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активности</a:t>
            </a:r>
            <a:br>
              <a:rPr lang="ru-RU" sz="2400" b="1" spc="-1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spc="-1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b="1" spc="-1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spc="-1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400" b="1" spc="-1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400" b="1" spc="-1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Нейробика</a:t>
            </a:r>
            <a:br>
              <a:rPr lang="ru-RU" sz="2400" b="1" spc="-1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344" y="1498876"/>
            <a:ext cx="3454768" cy="46063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438" y="1840622"/>
            <a:ext cx="4364182" cy="32731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5" y="1498876"/>
            <a:ext cx="3607169" cy="480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4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0"/>
            <a:ext cx="7745317" cy="908388"/>
          </a:xfrm>
        </p:spPr>
        <p:txBody>
          <a:bodyPr/>
          <a:lstStyle/>
          <a:p>
            <a:pPr marL="141605">
              <a:lnSpc>
                <a:spcPct val="107000"/>
              </a:lnSpc>
              <a:spcBef>
                <a:spcPts val="330"/>
              </a:spcBef>
              <a:spcAft>
                <a:spcPts val="0"/>
              </a:spcAft>
            </a:pPr>
            <a:r>
              <a:rPr lang="ru-RU" b="1" spc="-1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spc="-1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Нейроскакалка</a:t>
            </a:r>
            <a:r>
              <a:rPr lang="ru-RU" b="1" spc="-1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5" y="909461"/>
            <a:ext cx="4137314" cy="551641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185" y="1022607"/>
            <a:ext cx="4052455" cy="540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120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0576" y="124691"/>
            <a:ext cx="8867534" cy="628392"/>
          </a:xfrm>
        </p:spPr>
        <p:txBody>
          <a:bodyPr/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Упражнения с балансиром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05" y="903986"/>
            <a:ext cx="4279322" cy="57057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101" y="868194"/>
            <a:ext cx="4333009" cy="577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47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01637" y="216735"/>
            <a:ext cx="7426662" cy="863919"/>
          </a:xfrm>
        </p:spPr>
        <p:txBody>
          <a:bodyPr/>
          <a:lstStyle/>
          <a:p>
            <a:r>
              <a:rPr lang="ru-RU" b="1" dirty="0" err="1">
                <a:solidFill>
                  <a:schemeClr val="bg2">
                    <a:lumMod val="50000"/>
                  </a:schemeClr>
                </a:solidFill>
              </a:rPr>
              <a:t>Джамперы</a:t>
            </a:r>
            <a:r>
              <a:rPr lang="ru-RU" b="1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98" y="1080653"/>
            <a:ext cx="4098347" cy="54644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304" y="1155699"/>
            <a:ext cx="4042063" cy="5389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528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18135">
              <a:lnSpc>
                <a:spcPct val="107000"/>
              </a:lnSpc>
              <a:spcBef>
                <a:spcPts val="380"/>
              </a:spcBef>
              <a:spcAft>
                <a:spcPts val="0"/>
              </a:spcAft>
            </a:pPr>
            <a:r>
              <a:rPr lang="ru-RU" b="1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Кинезиологические</a:t>
            </a:r>
            <a:r>
              <a:rPr lang="ru-RU" b="1" spc="-45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spc="-1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сказки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5" y="1773383"/>
            <a:ext cx="5301673" cy="39762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380" y="1773383"/>
            <a:ext cx="5338619" cy="4003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240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9084" y="1948553"/>
            <a:ext cx="10364451" cy="1596177"/>
          </a:xfrm>
        </p:spPr>
        <p:txBody>
          <a:bodyPr/>
          <a:lstStyle/>
          <a:p>
            <a:r>
              <a:rPr lang="ru-RU" b="1" dirty="0" smtClean="0">
                <a:solidFill>
                  <a:schemeClr val="bg2">
                    <a:lumMod val="50000"/>
                  </a:schemeClr>
                </a:solidFill>
              </a:rPr>
              <a:t>Спасибо за внимание!</a:t>
            </a:r>
            <a:endParaRPr lang="ru-RU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1712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0029" y="2959935"/>
            <a:ext cx="10364451" cy="1596177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</a:rPr>
              <a:t>Цель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: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 активизировать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у детей дошкольного возраста 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межполушарное взаимодействие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и 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</a:rPr>
              <a:t>пластичность 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мозга.</a:t>
            </a:r>
            <a:br>
              <a:rPr lang="ru-RU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b="1" dirty="0">
                <a:solidFill>
                  <a:schemeClr val="bg2">
                    <a:lumMod val="50000"/>
                  </a:schemeClr>
                </a:solidFill>
              </a:rPr>
              <a:t>Задачи:</a:t>
            </a: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/>
            </a:r>
            <a:br>
              <a:rPr lang="ru-RU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-Развитие высших психических функций;</a:t>
            </a:r>
            <a:br>
              <a:rPr lang="ru-RU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-Обеспечение регуляции, программирования и контроля психической деятельности;</a:t>
            </a:r>
            <a:br>
              <a:rPr lang="ru-RU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-Повышение работоспособности и продуктивности;</a:t>
            </a:r>
            <a:br>
              <a:rPr lang="ru-RU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-Развитие общей и мелкой моторики;</a:t>
            </a:r>
            <a:br>
              <a:rPr lang="ru-RU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-Содействие развитию речи;</a:t>
            </a:r>
            <a:br>
              <a:rPr lang="ru-RU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-Стабилизация психоэмоционального состояния;</a:t>
            </a:r>
            <a:br>
              <a:rPr lang="ru-RU" sz="28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800" dirty="0">
                <a:solidFill>
                  <a:schemeClr val="bg2">
                    <a:lumMod val="50000"/>
                  </a:schemeClr>
                </a:solidFill>
              </a:rPr>
              <a:t>-Формирование произвольности действий.</a:t>
            </a:r>
            <a:br>
              <a:rPr lang="ru-RU" sz="2800" dirty="0">
                <a:solidFill>
                  <a:schemeClr val="bg2">
                    <a:lumMod val="50000"/>
                  </a:schemeClr>
                </a:solidFill>
              </a:rPr>
            </a:br>
            <a:endParaRPr lang="ru-RU" sz="28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5045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41" y="1075718"/>
            <a:ext cx="5902037" cy="44265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75718"/>
            <a:ext cx="5915923" cy="443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76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7549" y="110835"/>
            <a:ext cx="10364451" cy="1219201"/>
          </a:xfrm>
        </p:spPr>
        <p:txBody>
          <a:bodyPr>
            <a:normAutofit/>
          </a:bodyPr>
          <a:lstStyle/>
          <a:p>
            <a:pPr marL="97155">
              <a:spcAft>
                <a:spcPts val="0"/>
              </a:spcAft>
            </a:pP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Игры</a:t>
            </a:r>
            <a:r>
              <a:rPr lang="ru-RU" sz="2400" b="1" spc="-35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z="2400" b="1" spc="-3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упражнения</a:t>
            </a:r>
            <a:r>
              <a:rPr lang="ru-RU" sz="2400" b="1" spc="-25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ru-RU" sz="2400" b="1" spc="-25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 err="1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разнотипичное</a:t>
            </a:r>
            <a:r>
              <a:rPr lang="ru-RU" sz="2400" b="1" spc="-2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согласование</a:t>
            </a:r>
            <a:r>
              <a:rPr lang="ru-RU" sz="2400" b="1" spc="-25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движений</a:t>
            </a:r>
            <a:r>
              <a:rPr lang="ru-RU" sz="2400" b="1" spc="-3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b="1" spc="-2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рук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700" dirty="0" smtClean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Упражнение Капитанское</a:t>
            </a:r>
            <a:endParaRPr lang="ru-RU" sz="27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1656" y="1979469"/>
            <a:ext cx="5278583" cy="39589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6527" y="1971678"/>
            <a:ext cx="5299363" cy="397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42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97155">
              <a:lnSpc>
                <a:spcPts val="1590"/>
              </a:lnSpc>
              <a:spcBef>
                <a:spcPts val="1605"/>
              </a:spcBef>
              <a:spcAft>
                <a:spcPts val="0"/>
              </a:spcAft>
            </a:pPr>
            <a:r>
              <a:rPr lang="ru-RU" sz="2400" b="1" i="1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Упражнение</a:t>
            </a:r>
            <a:r>
              <a:rPr lang="ru-RU" sz="2400" b="1" i="1" spc="-4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i="1" spc="-1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i="1" spc="-10" dirty="0" err="1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Резиночки</a:t>
            </a:r>
            <a:r>
              <a:rPr lang="ru-RU" b="1" i="1" spc="-10" dirty="0">
                <a:solidFill>
                  <a:schemeClr val="bg2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75" y="1715689"/>
            <a:ext cx="9679795" cy="413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934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612" y="-295883"/>
            <a:ext cx="10364451" cy="1596177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bg2">
                    <a:lumMod val="50000"/>
                  </a:schemeClr>
                </a:solidFill>
              </a:rPr>
              <a:t>Упражнение «Класс»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599" y="1447798"/>
            <a:ext cx="5708073" cy="42810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3122" y="1545443"/>
            <a:ext cx="5626981" cy="422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138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8357" y="0"/>
            <a:ext cx="10364451" cy="1596177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Упражнение «Колечки»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367" y="1163781"/>
            <a:ext cx="7850960" cy="533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278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6066" y="183442"/>
            <a:ext cx="10364451" cy="1596177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chemeClr val="bg2">
                    <a:lumMod val="50000"/>
                  </a:schemeClr>
                </a:solidFill>
              </a:rPr>
              <a:t>Метод двуручное </a:t>
            </a:r>
            <a:r>
              <a:rPr lang="ru-RU" sz="2400" b="1" dirty="0" smtClean="0">
                <a:solidFill>
                  <a:schemeClr val="bg2">
                    <a:lumMod val="50000"/>
                  </a:schemeClr>
                </a:solidFill>
              </a:rPr>
              <a:t>рисование</a:t>
            </a:r>
            <a:endParaRPr lang="ru-RU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050" y="1623865"/>
            <a:ext cx="3388386" cy="47195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2711" y="1779619"/>
            <a:ext cx="3409723" cy="456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66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353" y="1250505"/>
            <a:ext cx="6062461" cy="43224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201" y="1250505"/>
            <a:ext cx="5712447" cy="432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30778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8000"/>
                <a:shade val="100000"/>
                <a:hueMod val="136000"/>
                <a:satMod val="160000"/>
                <a:lumMod val="105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C71B277C-C29A-4BA0-A7BA-43502DF21A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330</TotalTime>
  <Words>98</Words>
  <Application>Microsoft Office PowerPoint</Application>
  <PresentationFormat>Широкоэкранный</PresentationFormat>
  <Paragraphs>22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Calibri</vt:lpstr>
      <vt:lpstr>Times New Roman</vt:lpstr>
      <vt:lpstr>Tw Cen MT</vt:lpstr>
      <vt:lpstr>Капля</vt:lpstr>
      <vt:lpstr>Муниципальное бюджетное дошкольное образовательное учреждение детский сад №16 «Колокольчик»   </vt:lpstr>
      <vt:lpstr>Цель: активизировать у детей дошкольного возраста межполушарное взаимодействие и пластичность мозга. Задачи: -Развитие высших психических функций; -Обеспечение регуляции, программирования и контроля психической деятельности; -Повышение работоспособности и продуктивности; -Развитие общей и мелкой моторики; -Содействие развитию речи; -Стабилизация психоэмоционального состояния; -Формирование произвольности действий. </vt:lpstr>
      <vt:lpstr>Презентация PowerPoint</vt:lpstr>
      <vt:lpstr>Игры и упражнения на разнотипичное согласование движений рук  Упражнение Капитанское</vt:lpstr>
      <vt:lpstr>Упражнение «Резиночки» </vt:lpstr>
      <vt:lpstr>Упражнение «Класс»</vt:lpstr>
      <vt:lpstr>Упражнение «Колечки»</vt:lpstr>
      <vt:lpstr>Метод двуручное рисование</vt:lpstr>
      <vt:lpstr>Презентация PowerPoint</vt:lpstr>
      <vt:lpstr>Нейроигры, нейротренажеры</vt:lpstr>
      <vt:lpstr>Межполушарная доска.</vt:lpstr>
      <vt:lpstr>Метод «Нейродорожки для рук»  </vt:lpstr>
      <vt:lpstr>Нейропсихологическая зарядка</vt:lpstr>
      <vt:lpstr>Нейрокинезиологические упражнения двигательной активности   Нейробика </vt:lpstr>
      <vt:lpstr>«Нейроскакалка»</vt:lpstr>
      <vt:lpstr>Упражнения с балансиром</vt:lpstr>
      <vt:lpstr>Джамперы </vt:lpstr>
      <vt:lpstr>Кинезиологические сказки </vt:lpstr>
      <vt:lpstr>Спасибо за внимание!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детский сад №16 «Колокольчик»   </dc:title>
  <dc:creator>Учетная запись Майкрософт</dc:creator>
  <cp:lastModifiedBy>Учетная запись Майкрософт</cp:lastModifiedBy>
  <cp:revision>18</cp:revision>
  <dcterms:created xsi:type="dcterms:W3CDTF">2026-03-23T10:08:09Z</dcterms:created>
  <dcterms:modified xsi:type="dcterms:W3CDTF">2026-03-30T11:22:36Z</dcterms:modified>
</cp:coreProperties>
</file>