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8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3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9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1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81D2-279E-43A0-BC9D-DD21037FDF9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0E2-030A-4D95-8732-B42176AD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1500"/>
            <a:ext cx="9686192" cy="2938463"/>
          </a:xfrm>
        </p:spPr>
        <p:txBody>
          <a:bodyPr>
            <a:normAutofit/>
          </a:bodyPr>
          <a:lstStyle/>
          <a:p>
            <a:r>
              <a:rPr lang="ru-RU" dirty="0" smtClean="0"/>
              <a:t>      Н</a:t>
            </a:r>
            <a:r>
              <a:rPr lang="ru-RU" sz="4000" dirty="0" smtClean="0"/>
              <a:t>авигатор дополнительного образования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Свердловской области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297114"/>
            <a:ext cx="9598269" cy="25321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Как </a:t>
            </a:r>
            <a:r>
              <a:rPr lang="ru-RU" sz="3600" dirty="0"/>
              <a:t>зарегистрироваться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Навигаторе и </a:t>
            </a:r>
          </a:p>
          <a:p>
            <a:r>
              <a:rPr lang="ru-RU" sz="3600" dirty="0" smtClean="0"/>
              <a:t>       получить </a:t>
            </a:r>
            <a:r>
              <a:rPr lang="ru-RU" sz="3600" dirty="0"/>
              <a:t>сертификат?</a:t>
            </a:r>
          </a:p>
        </p:txBody>
      </p:sp>
      <p:pic>
        <p:nvPicPr>
          <p:cNvPr id="4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055" y="1040424"/>
            <a:ext cx="1905000" cy="1390650"/>
          </a:xfrm>
          <a:prstGeom prst="rect">
            <a:avLst/>
          </a:prstGeom>
        </p:spPr>
      </p:pic>
      <p:pic>
        <p:nvPicPr>
          <p:cNvPr id="6" name="Image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6462" y="3934618"/>
            <a:ext cx="1734185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зарегистрироваться в Навигаторе?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2224" y="923193"/>
            <a:ext cx="4756478" cy="5679830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Пройти на сайт </a:t>
            </a:r>
            <a:r>
              <a:rPr lang="ru-RU" sz="1400" dirty="0" smtClean="0">
                <a:solidFill>
                  <a:srgbClr val="0070C0"/>
                </a:solidFill>
                <a:hlinkClick r:id="rId2"/>
              </a:rPr>
              <a:t>https://р66.навигатор.дети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Нажать на  </a:t>
            </a:r>
          </a:p>
          <a:p>
            <a:r>
              <a:rPr lang="ru-RU" sz="1400" dirty="0" smtClean="0"/>
              <a:t>В открывшейся форме заполнить поля:</a:t>
            </a:r>
          </a:p>
          <a:p>
            <a:r>
              <a:rPr lang="ru-RU" sz="1400" b="1" dirty="0" smtClean="0"/>
              <a:t>1.</a:t>
            </a:r>
            <a:r>
              <a:rPr lang="ru-RU" sz="1400" dirty="0" smtClean="0"/>
              <a:t> 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r>
              <a:rPr lang="ru-RU" sz="1400" b="1" dirty="0" smtClean="0"/>
              <a:t>2.  </a:t>
            </a:r>
            <a:r>
              <a:rPr lang="ru-RU" sz="1400" b="1" dirty="0" smtClean="0">
                <a:solidFill>
                  <a:srgbClr val="0070C0"/>
                </a:solidFill>
              </a:rPr>
              <a:t>Фамилию</a:t>
            </a:r>
          </a:p>
          <a:p>
            <a:r>
              <a:rPr lang="ru-RU" sz="1400" b="1" dirty="0" smtClean="0"/>
              <a:t>3.  </a:t>
            </a:r>
            <a:r>
              <a:rPr lang="ru-RU" sz="1400" b="1" dirty="0" smtClean="0">
                <a:solidFill>
                  <a:srgbClr val="0070C0"/>
                </a:solidFill>
              </a:rPr>
              <a:t>Имя</a:t>
            </a:r>
          </a:p>
          <a:p>
            <a:r>
              <a:rPr lang="ru-RU" sz="1400" b="1" dirty="0" smtClean="0"/>
              <a:t>4.  </a:t>
            </a:r>
            <a:r>
              <a:rPr lang="ru-RU" sz="1400" b="1" dirty="0" smtClean="0">
                <a:solidFill>
                  <a:srgbClr val="0070C0"/>
                </a:solidFill>
              </a:rPr>
              <a:t>Отчество</a:t>
            </a:r>
          </a:p>
          <a:p>
            <a:r>
              <a:rPr lang="ru-RU" sz="1400" b="1" dirty="0" smtClean="0"/>
              <a:t>5.  </a:t>
            </a:r>
            <a:r>
              <a:rPr lang="ru-RU" sz="1400" b="1" dirty="0" smtClean="0">
                <a:solidFill>
                  <a:srgbClr val="0070C0"/>
                </a:solidFill>
              </a:rPr>
              <a:t>Номер мобильного телефона (для связи при обработке заявок)</a:t>
            </a:r>
          </a:p>
          <a:p>
            <a:r>
              <a:rPr lang="ru-RU" sz="1400" b="1" dirty="0" smtClean="0"/>
              <a:t>6.  </a:t>
            </a:r>
            <a:r>
              <a:rPr lang="ru-RU" sz="1400" b="1" dirty="0" smtClean="0">
                <a:solidFill>
                  <a:srgbClr val="0070C0"/>
                </a:solidFill>
              </a:rPr>
              <a:t>E-</a:t>
            </a:r>
            <a:r>
              <a:rPr lang="ru-RU" sz="1400" b="1" dirty="0" err="1" smtClean="0">
                <a:solidFill>
                  <a:srgbClr val="0070C0"/>
                </a:solidFill>
              </a:rPr>
              <a:t>mail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/>
              <a:t>7.  </a:t>
            </a:r>
            <a:r>
              <a:rPr lang="ru-RU" sz="1400" b="1" dirty="0" smtClean="0">
                <a:solidFill>
                  <a:srgbClr val="0070C0"/>
                </a:solidFill>
              </a:rPr>
              <a:t>Пароль</a:t>
            </a:r>
            <a:r>
              <a:rPr lang="ru-RU" sz="1400" b="1" dirty="0" smtClean="0"/>
              <a:t> </a:t>
            </a:r>
            <a:r>
              <a:rPr lang="ru-RU" sz="1400" dirty="0" smtClean="0"/>
              <a:t>(выбрать самостоятельно)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/>
              <a:t>Ознакомиться с правилами пользования сайтом, выразить с ними свое согласие и нажать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b="1" dirty="0" smtClean="0"/>
              <a:t>Подтвердить свой электронный адрес, пройдя по ссылке, полученной после нажатия Зарегистрироваться на указанный при регистрации e-</a:t>
            </a:r>
            <a:r>
              <a:rPr lang="ru-RU" sz="1400" b="1" dirty="0" err="1" smtClean="0"/>
              <a:t>mail</a:t>
            </a:r>
            <a:endParaRPr lang="ru-RU" sz="14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46" y="1037492"/>
            <a:ext cx="6148754" cy="513947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Image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7822" y="1283140"/>
            <a:ext cx="1132205" cy="31242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>
          <a:xfrm>
            <a:off x="5325207" y="938225"/>
            <a:ext cx="6585439" cy="5664798"/>
            <a:chOff x="0" y="0"/>
            <a:chExt cx="7787640" cy="5422392"/>
          </a:xfrm>
        </p:grpSpPr>
        <p:sp>
          <p:nvSpPr>
            <p:cNvPr id="8" name="Graphic 15"/>
            <p:cNvSpPr/>
            <p:nvPr/>
          </p:nvSpPr>
          <p:spPr>
            <a:xfrm>
              <a:off x="6187440" y="3185160"/>
              <a:ext cx="1452880" cy="568960"/>
            </a:xfrm>
            <a:custGeom>
              <a:avLst/>
              <a:gdLst/>
              <a:ahLst/>
              <a:cxnLst/>
              <a:rect l="l" t="t" r="r" b="b"/>
              <a:pathLst>
                <a:path w="1452880" h="568960">
                  <a:moveTo>
                    <a:pt x="0" y="568452"/>
                  </a:moveTo>
                  <a:lnTo>
                    <a:pt x="1452372" y="568452"/>
                  </a:lnTo>
                  <a:lnTo>
                    <a:pt x="1452372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16"/>
            <p:cNvSpPr/>
            <p:nvPr/>
          </p:nvSpPr>
          <p:spPr>
            <a:xfrm>
              <a:off x="5865876" y="2461260"/>
              <a:ext cx="1114425" cy="222885"/>
            </a:xfrm>
            <a:custGeom>
              <a:avLst/>
              <a:gdLst/>
              <a:ahLst/>
              <a:cxnLst/>
              <a:rect l="l" t="t" r="r" b="b"/>
              <a:pathLst>
                <a:path w="1114425" h="222885">
                  <a:moveTo>
                    <a:pt x="0" y="222503"/>
                  </a:moveTo>
                  <a:lnTo>
                    <a:pt x="1114044" y="222503"/>
                  </a:lnTo>
                  <a:lnTo>
                    <a:pt x="11140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Graphic 17"/>
            <p:cNvSpPr/>
            <p:nvPr/>
          </p:nvSpPr>
          <p:spPr>
            <a:xfrm>
              <a:off x="6291071" y="3125723"/>
              <a:ext cx="1348740" cy="360045"/>
            </a:xfrm>
            <a:custGeom>
              <a:avLst/>
              <a:gdLst/>
              <a:ahLst/>
              <a:cxnLst/>
              <a:rect l="l" t="t" r="r" b="b"/>
              <a:pathLst>
                <a:path w="1348740" h="360045">
                  <a:moveTo>
                    <a:pt x="0" y="359663"/>
                  </a:moveTo>
                  <a:lnTo>
                    <a:pt x="1348740" y="359663"/>
                  </a:lnTo>
                  <a:lnTo>
                    <a:pt x="13487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18"/>
            <p:cNvSpPr/>
            <p:nvPr/>
          </p:nvSpPr>
          <p:spPr>
            <a:xfrm>
              <a:off x="5996940" y="2395727"/>
              <a:ext cx="982980" cy="127000"/>
            </a:xfrm>
            <a:custGeom>
              <a:avLst/>
              <a:gdLst/>
              <a:ahLst/>
              <a:cxnLst/>
              <a:rect l="l" t="t" r="r" b="b"/>
              <a:pathLst>
                <a:path w="982980" h="127000">
                  <a:moveTo>
                    <a:pt x="0" y="126492"/>
                  </a:moveTo>
                  <a:lnTo>
                    <a:pt x="982979" y="126492"/>
                  </a:lnTo>
                  <a:lnTo>
                    <a:pt x="982979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Image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87640" cy="5422392"/>
            </a:xfrm>
            <a:prstGeom prst="rect">
              <a:avLst/>
            </a:prstGeom>
          </p:spPr>
        </p:pic>
        <p:pic>
          <p:nvPicPr>
            <p:cNvPr id="13" name="Image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" y="15240"/>
              <a:ext cx="7685532" cy="5320284"/>
            </a:xfrm>
            <a:prstGeom prst="rect">
              <a:avLst/>
            </a:prstGeom>
          </p:spPr>
        </p:pic>
      </p:grpSp>
      <p:grpSp>
        <p:nvGrpSpPr>
          <p:cNvPr id="14" name="Group 22"/>
          <p:cNvGrpSpPr>
            <a:grpSpLocks/>
          </p:cNvGrpSpPr>
          <p:nvPr/>
        </p:nvGrpSpPr>
        <p:grpSpPr>
          <a:xfrm>
            <a:off x="576980" y="5023308"/>
            <a:ext cx="2304430" cy="608289"/>
            <a:chOff x="0" y="0"/>
            <a:chExt cx="2304430" cy="608289"/>
          </a:xfrm>
        </p:grpSpPr>
        <p:pic>
          <p:nvPicPr>
            <p:cNvPr id="15" name="Image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808"/>
              <a:ext cx="2304430" cy="605481"/>
            </a:xfrm>
            <a:prstGeom prst="rect">
              <a:avLst/>
            </a:prstGeom>
          </p:spPr>
        </p:pic>
        <p:pic>
          <p:nvPicPr>
            <p:cNvPr id="16" name="Image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23" y="0"/>
              <a:ext cx="2238756" cy="539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5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добавить ребенка/детей в личный кабинет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3238" y="1037492"/>
            <a:ext cx="3982916" cy="546002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Нажать на</a:t>
            </a:r>
          </a:p>
          <a:p>
            <a:r>
              <a:rPr lang="ru-RU" dirty="0" smtClean="0"/>
              <a:t>В открывшейся форме заполнить поля:</a:t>
            </a:r>
          </a:p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0070C0"/>
                </a:solidFill>
              </a:rPr>
              <a:t>Фамилия</a:t>
            </a:r>
          </a:p>
          <a:p>
            <a:pPr marL="0" indent="0">
              <a:buNone/>
            </a:pPr>
            <a:r>
              <a:rPr lang="ru-RU" sz="2500" dirty="0" smtClean="0"/>
              <a:t>Указать фамилию ребенка.</a:t>
            </a:r>
          </a:p>
          <a:p>
            <a:r>
              <a:rPr lang="ru-RU" dirty="0" smtClean="0"/>
              <a:t>2.  </a:t>
            </a:r>
            <a:r>
              <a:rPr lang="ru-RU" b="1" dirty="0" smtClean="0">
                <a:solidFill>
                  <a:srgbClr val="0070C0"/>
                </a:solidFill>
              </a:rPr>
              <a:t>Имя</a:t>
            </a:r>
          </a:p>
          <a:p>
            <a:pPr marL="0" indent="0">
              <a:buNone/>
            </a:pPr>
            <a:r>
              <a:rPr lang="ru-RU" sz="2500" dirty="0" smtClean="0"/>
              <a:t>Указать имя ребенка.</a:t>
            </a:r>
          </a:p>
          <a:p>
            <a:r>
              <a:rPr lang="ru-RU" dirty="0" smtClean="0"/>
              <a:t>3.  </a:t>
            </a:r>
            <a:r>
              <a:rPr lang="ru-RU" b="1" dirty="0" smtClean="0">
                <a:solidFill>
                  <a:srgbClr val="0070C0"/>
                </a:solidFill>
              </a:rPr>
              <a:t>Отчество</a:t>
            </a:r>
          </a:p>
          <a:p>
            <a:pPr marL="0" indent="0">
              <a:buNone/>
            </a:pPr>
            <a:r>
              <a:rPr lang="ru-RU" sz="2500" dirty="0" smtClean="0"/>
              <a:t>Указать отчество ребенка.</a:t>
            </a:r>
          </a:p>
          <a:p>
            <a:r>
              <a:rPr lang="ru-RU" dirty="0" smtClean="0"/>
              <a:t>4.  </a:t>
            </a:r>
            <a:r>
              <a:rPr lang="ru-RU" b="1" dirty="0" smtClean="0">
                <a:solidFill>
                  <a:srgbClr val="0070C0"/>
                </a:solidFill>
              </a:rPr>
              <a:t>День рождения</a:t>
            </a:r>
          </a:p>
          <a:p>
            <a:pPr marL="0" indent="0">
              <a:buNone/>
            </a:pPr>
            <a:r>
              <a:rPr lang="ru-RU" sz="2500" dirty="0" smtClean="0"/>
              <a:t>Указать число, месяц и год рождения ребенка.</a:t>
            </a:r>
          </a:p>
          <a:p>
            <a:r>
              <a:rPr lang="ru-RU" dirty="0" smtClean="0"/>
              <a:t>5.  </a:t>
            </a:r>
            <a:r>
              <a:rPr lang="ru-RU" b="1" dirty="0" smtClean="0">
                <a:solidFill>
                  <a:srgbClr val="0070C0"/>
                </a:solidFill>
              </a:rPr>
              <a:t>Пол</a:t>
            </a:r>
          </a:p>
          <a:p>
            <a:pPr marL="0" indent="0">
              <a:buNone/>
            </a:pPr>
            <a:r>
              <a:rPr lang="ru-RU" sz="2500" dirty="0" smtClean="0"/>
              <a:t>Указать пол ребенка.</a:t>
            </a:r>
          </a:p>
          <a:p>
            <a:r>
              <a:rPr lang="ru-RU" b="1" dirty="0" smtClean="0"/>
              <a:t>Проверить правильность заполнения и нажать на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Повторить, если у родителя несколько детей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1469" y="1101546"/>
            <a:ext cx="6814039" cy="5488465"/>
          </a:xfrm>
          <a:prstGeom prst="rect">
            <a:avLst/>
          </a:prstGeom>
        </p:spPr>
      </p:pic>
      <p:grpSp>
        <p:nvGrpSpPr>
          <p:cNvPr id="5" name="Group 34"/>
          <p:cNvGrpSpPr>
            <a:grpSpLocks/>
          </p:cNvGrpSpPr>
          <p:nvPr/>
        </p:nvGrpSpPr>
        <p:grpSpPr>
          <a:xfrm>
            <a:off x="1766008" y="1041353"/>
            <a:ext cx="1502808" cy="655479"/>
            <a:chOff x="0" y="0"/>
            <a:chExt cx="1502808" cy="655479"/>
          </a:xfrm>
        </p:grpSpPr>
        <p:pic>
          <p:nvPicPr>
            <p:cNvPr id="6" name="Image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75"/>
              <a:ext cx="1502808" cy="652604"/>
            </a:xfrm>
            <a:prstGeom prst="rect">
              <a:avLst/>
            </a:prstGeom>
          </p:spPr>
        </p:pic>
        <p:pic>
          <p:nvPicPr>
            <p:cNvPr id="7" name="Image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4" y="0"/>
              <a:ext cx="1437132" cy="586739"/>
            </a:xfrm>
            <a:prstGeom prst="rect">
              <a:avLst/>
            </a:prstGeom>
          </p:spPr>
        </p:pic>
      </p:grpSp>
      <p:pic>
        <p:nvPicPr>
          <p:cNvPr id="8" name="Image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040" y="5229225"/>
            <a:ext cx="22739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847"/>
            <a:ext cx="10515600" cy="9583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изменить данные ребенка, если ошибся при вводе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716" y="975946"/>
            <a:ext cx="4950070" cy="5609491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Если при вводе данных ребенка в Навигатор допущена ошибка, то ее можно исправить с помощью Изменить данные.</a:t>
            </a:r>
          </a:p>
          <a:p>
            <a:r>
              <a:rPr lang="ru-RU" sz="1500" dirty="0" smtClean="0"/>
              <a:t>Чтобы исправить допущенную ошибку нужно:</a:t>
            </a:r>
          </a:p>
          <a:p>
            <a:r>
              <a:rPr lang="ru-RU" sz="1500" dirty="0" smtClean="0"/>
              <a:t>1. Нажать на Изменить данные;</a:t>
            </a:r>
          </a:p>
          <a:p>
            <a:r>
              <a:rPr lang="ru-RU" sz="1500" dirty="0" smtClean="0"/>
              <a:t>2. В открывшейся форме исправить то, что нужно исправить (ФИО, пол или дату рождения);</a:t>
            </a:r>
          </a:p>
          <a:p>
            <a:r>
              <a:rPr lang="ru-RU" sz="1500" dirty="0" smtClean="0"/>
              <a:t>3. Нажать Сохранить</a:t>
            </a:r>
          </a:p>
          <a:p>
            <a:r>
              <a:rPr lang="ru-RU" sz="1500" dirty="0" smtClean="0"/>
              <a:t>Важно не забывать о том, что:</a:t>
            </a:r>
          </a:p>
          <a:p>
            <a:r>
              <a:rPr lang="ru-RU" sz="1500" dirty="0" smtClean="0"/>
              <a:t>Если данные ребенка </a:t>
            </a:r>
            <a:r>
              <a:rPr lang="ru-RU" sz="1500" b="1" dirty="0" smtClean="0">
                <a:solidFill>
                  <a:srgbClr val="00B050"/>
                </a:solidFill>
              </a:rPr>
              <a:t>еще не подтверждены</a:t>
            </a:r>
            <a:r>
              <a:rPr lang="ru-RU" sz="1600" b="1" dirty="0"/>
              <a:t> </a:t>
            </a:r>
            <a:r>
              <a:rPr lang="ru-RU" sz="1600" dirty="0" smtClean="0"/>
              <a:t>клавиша </a:t>
            </a:r>
            <a:r>
              <a:rPr lang="ru-RU" sz="1600" b="1" dirty="0">
                <a:solidFill>
                  <a:srgbClr val="00B050"/>
                </a:solidFill>
              </a:rPr>
              <a:t>активна</a:t>
            </a:r>
            <a:r>
              <a:rPr lang="ru-RU" sz="1600" b="1" dirty="0"/>
              <a:t> </a:t>
            </a:r>
            <a:r>
              <a:rPr lang="ru-RU" sz="1600" dirty="0"/>
              <a:t>- родитель может изменить данные самостоятельно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 smtClean="0"/>
              <a:t>Если данные ребенка </a:t>
            </a:r>
            <a:r>
              <a:rPr lang="ru-RU" sz="1600" b="1" dirty="0" smtClean="0">
                <a:solidFill>
                  <a:srgbClr val="00B050"/>
                </a:solidFill>
              </a:rPr>
              <a:t>уже подтверждены </a:t>
            </a:r>
            <a:r>
              <a:rPr lang="ru-RU" sz="1600" dirty="0" smtClean="0"/>
              <a:t>клавиша </a:t>
            </a:r>
            <a:r>
              <a:rPr lang="ru-RU" sz="1600" b="1" dirty="0" smtClean="0">
                <a:solidFill>
                  <a:srgbClr val="00B050"/>
                </a:solidFill>
              </a:rPr>
              <a:t>не активна</a:t>
            </a:r>
            <a:r>
              <a:rPr lang="ru-RU" sz="1600" dirty="0" smtClean="0"/>
              <a:t> – чтобы исправить ошибку родителю следует обратиться в службу поддержки Навигатора своего региона.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969" y="1055077"/>
            <a:ext cx="6462346" cy="5573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5" name="Group 49"/>
          <p:cNvGrpSpPr>
            <a:grpSpLocks/>
          </p:cNvGrpSpPr>
          <p:nvPr/>
        </p:nvGrpSpPr>
        <p:grpSpPr>
          <a:xfrm>
            <a:off x="2818022" y="4181993"/>
            <a:ext cx="1886712" cy="870216"/>
            <a:chOff x="0" y="0"/>
            <a:chExt cx="1886712" cy="870216"/>
          </a:xfrm>
        </p:grpSpPr>
        <p:pic>
          <p:nvPicPr>
            <p:cNvPr id="6" name="Image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86712" cy="870216"/>
            </a:xfrm>
            <a:prstGeom prst="rect">
              <a:avLst/>
            </a:prstGeom>
          </p:spPr>
        </p:pic>
        <p:pic>
          <p:nvPicPr>
            <p:cNvPr id="7" name="Image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" y="15252"/>
              <a:ext cx="1784603" cy="768096"/>
            </a:xfrm>
            <a:prstGeom prst="rect">
              <a:avLst/>
            </a:prstGeom>
          </p:spPr>
        </p:pic>
      </p:grpSp>
      <p:grpSp>
        <p:nvGrpSpPr>
          <p:cNvPr id="8" name="Group 52"/>
          <p:cNvGrpSpPr>
            <a:grpSpLocks/>
          </p:cNvGrpSpPr>
          <p:nvPr/>
        </p:nvGrpSpPr>
        <p:grpSpPr>
          <a:xfrm>
            <a:off x="2854514" y="5761681"/>
            <a:ext cx="1911266" cy="867190"/>
            <a:chOff x="0" y="0"/>
            <a:chExt cx="1911266" cy="867190"/>
          </a:xfrm>
        </p:grpSpPr>
        <p:pic>
          <p:nvPicPr>
            <p:cNvPr id="9" name="Image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911266" cy="867190"/>
            </a:xfrm>
            <a:prstGeom prst="rect">
              <a:avLst/>
            </a:prstGeom>
          </p:spPr>
        </p:pic>
        <p:pic>
          <p:nvPicPr>
            <p:cNvPr id="10" name="Image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17" y="54895"/>
              <a:ext cx="1784603" cy="752856"/>
            </a:xfrm>
            <a:prstGeom prst="rect">
              <a:avLst/>
            </a:prstGeom>
          </p:spPr>
        </p:pic>
      </p:grpSp>
      <p:grpSp>
        <p:nvGrpSpPr>
          <p:cNvPr id="11" name="Group 38"/>
          <p:cNvGrpSpPr>
            <a:grpSpLocks/>
          </p:cNvGrpSpPr>
          <p:nvPr/>
        </p:nvGrpSpPr>
        <p:grpSpPr>
          <a:xfrm>
            <a:off x="5292969" y="1134209"/>
            <a:ext cx="6802315" cy="5435223"/>
            <a:chOff x="0" y="0"/>
            <a:chExt cx="7353853" cy="5638800"/>
          </a:xfrm>
        </p:grpSpPr>
        <p:sp>
          <p:nvSpPr>
            <p:cNvPr id="12" name="Graphic 39"/>
            <p:cNvSpPr/>
            <p:nvPr/>
          </p:nvSpPr>
          <p:spPr>
            <a:xfrm>
              <a:off x="5900973" y="3099816"/>
              <a:ext cx="1452880" cy="568960"/>
            </a:xfrm>
            <a:custGeom>
              <a:avLst/>
              <a:gdLst/>
              <a:ahLst/>
              <a:cxnLst/>
              <a:rect l="l" t="t" r="r" b="b"/>
              <a:pathLst>
                <a:path w="1452880" h="568960">
                  <a:moveTo>
                    <a:pt x="0" y="568452"/>
                  </a:moveTo>
                  <a:lnTo>
                    <a:pt x="1452372" y="568452"/>
                  </a:lnTo>
                  <a:lnTo>
                    <a:pt x="1452372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40"/>
            <p:cNvSpPr/>
            <p:nvPr/>
          </p:nvSpPr>
          <p:spPr>
            <a:xfrm>
              <a:off x="5579409" y="2375916"/>
              <a:ext cx="1114425" cy="222885"/>
            </a:xfrm>
            <a:custGeom>
              <a:avLst/>
              <a:gdLst/>
              <a:ahLst/>
              <a:cxnLst/>
              <a:rect l="l" t="t" r="r" b="b"/>
              <a:pathLst>
                <a:path w="1114425" h="222885">
                  <a:moveTo>
                    <a:pt x="0" y="222503"/>
                  </a:moveTo>
                  <a:lnTo>
                    <a:pt x="1114044" y="222503"/>
                  </a:lnTo>
                  <a:lnTo>
                    <a:pt x="11140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41"/>
            <p:cNvSpPr/>
            <p:nvPr/>
          </p:nvSpPr>
          <p:spPr>
            <a:xfrm>
              <a:off x="6004605" y="3040379"/>
              <a:ext cx="1348740" cy="360045"/>
            </a:xfrm>
            <a:custGeom>
              <a:avLst/>
              <a:gdLst/>
              <a:ahLst/>
              <a:cxnLst/>
              <a:rect l="l" t="t" r="r" b="b"/>
              <a:pathLst>
                <a:path w="1348740" h="360045">
                  <a:moveTo>
                    <a:pt x="0" y="359663"/>
                  </a:moveTo>
                  <a:lnTo>
                    <a:pt x="1348740" y="359663"/>
                  </a:lnTo>
                  <a:lnTo>
                    <a:pt x="13487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42"/>
            <p:cNvSpPr/>
            <p:nvPr/>
          </p:nvSpPr>
          <p:spPr>
            <a:xfrm>
              <a:off x="5710473" y="2310383"/>
              <a:ext cx="982980" cy="127000"/>
            </a:xfrm>
            <a:custGeom>
              <a:avLst/>
              <a:gdLst/>
              <a:ahLst/>
              <a:cxnLst/>
              <a:rect l="l" t="t" r="r" b="b"/>
              <a:pathLst>
                <a:path w="982980" h="127000">
                  <a:moveTo>
                    <a:pt x="0" y="126492"/>
                  </a:moveTo>
                  <a:lnTo>
                    <a:pt x="982979" y="126492"/>
                  </a:lnTo>
                  <a:lnTo>
                    <a:pt x="982979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6" name="Image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979"/>
              <a:ext cx="3028278" cy="5588557"/>
            </a:xfrm>
            <a:prstGeom prst="rect">
              <a:avLst/>
            </a:prstGeom>
          </p:spPr>
        </p:pic>
        <p:pic>
          <p:nvPicPr>
            <p:cNvPr id="17" name="Image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97" y="28955"/>
              <a:ext cx="2962655" cy="5522976"/>
            </a:xfrm>
            <a:prstGeom prst="rect">
              <a:avLst/>
            </a:prstGeom>
          </p:spPr>
        </p:pic>
        <p:pic>
          <p:nvPicPr>
            <p:cNvPr id="18" name="Image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6141" y="0"/>
              <a:ext cx="2770631" cy="5638800"/>
            </a:xfrm>
            <a:prstGeom prst="rect">
              <a:avLst/>
            </a:prstGeom>
          </p:spPr>
        </p:pic>
        <p:pic>
          <p:nvPicPr>
            <p:cNvPr id="19" name="Image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9481" y="15240"/>
              <a:ext cx="2668524" cy="5536692"/>
            </a:xfrm>
            <a:prstGeom prst="rect">
              <a:avLst/>
            </a:prstGeom>
          </p:spPr>
        </p:pic>
        <p:pic>
          <p:nvPicPr>
            <p:cNvPr id="20" name="Image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4497" y="2522232"/>
              <a:ext cx="1115568" cy="324599"/>
            </a:xfrm>
            <a:prstGeom prst="rect">
              <a:avLst/>
            </a:prstGeom>
          </p:spPr>
        </p:pic>
        <p:sp>
          <p:nvSpPr>
            <p:cNvPr id="21" name="Graphic 48"/>
            <p:cNvSpPr/>
            <p:nvPr/>
          </p:nvSpPr>
          <p:spPr>
            <a:xfrm>
              <a:off x="2856021" y="2523744"/>
              <a:ext cx="1114425" cy="323215"/>
            </a:xfrm>
            <a:custGeom>
              <a:avLst/>
              <a:gdLst/>
              <a:ahLst/>
              <a:cxnLst/>
              <a:rect l="l" t="t" r="r" b="b"/>
              <a:pathLst>
                <a:path w="1114425" h="323215">
                  <a:moveTo>
                    <a:pt x="0" y="80772"/>
                  </a:moveTo>
                  <a:lnTo>
                    <a:pt x="952500" y="80772"/>
                  </a:lnTo>
                  <a:lnTo>
                    <a:pt x="952500" y="0"/>
                  </a:lnTo>
                  <a:lnTo>
                    <a:pt x="1114044" y="161544"/>
                  </a:lnTo>
                  <a:lnTo>
                    <a:pt x="952500" y="323088"/>
                  </a:lnTo>
                  <a:lnTo>
                    <a:pt x="952500" y="242316"/>
                  </a:lnTo>
                  <a:lnTo>
                    <a:pt x="0" y="242316"/>
                  </a:lnTo>
                  <a:lnTo>
                    <a:pt x="0" y="80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93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-8792"/>
            <a:ext cx="11702561" cy="936381"/>
          </a:xfrm>
        </p:spPr>
        <p:txBody>
          <a:bodyPr>
            <a:normAutofit/>
          </a:bodyPr>
          <a:lstStyle/>
          <a:p>
            <a:r>
              <a:rPr lang="ru-RU" sz="3200" dirty="0"/>
              <a:t>Как понять: подтверждены или не подтверждены данные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355" y="879232"/>
            <a:ext cx="3959613" cy="56974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/>
              <a:t>В личном кабинете видно: подтверждены ли данные ребенка в Навигаторе или нет. Если подтверждены, то на </a:t>
            </a:r>
            <a:r>
              <a:rPr lang="ru-RU" sz="1400" dirty="0" err="1" smtClean="0"/>
              <a:t>аватаре</a:t>
            </a:r>
            <a:r>
              <a:rPr lang="ru-RU" sz="1400" dirty="0" smtClean="0"/>
              <a:t> отображается зеленый значок в виде галочки и подсказка при наведении курсора на значок, как на рисунке справа: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Если данные не подтверждены – значок и подсказка другие: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 smtClean="0"/>
              <a:t>То, что данные ребенка не подтверждены, не помешает родителю оформить заявку в Навигаторе, а вот для зачисления на обучение и получения сертификата подтвердить данные о ребенке в Навигаторе нужно.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Для подтверждения регистрации ребёнка Родителю необходимо обратиться в МБОУ ДО ДЮЦ. </a:t>
            </a:r>
            <a:r>
              <a:rPr lang="ru-RU" sz="1400" dirty="0" smtClean="0"/>
              <a:t>При себе нужно иметь СНИЛС ребенка и паспорт родителя.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9777" y="958362"/>
            <a:ext cx="7482254" cy="5618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71" y="2242196"/>
            <a:ext cx="1065543" cy="888021"/>
          </a:xfrm>
          <a:prstGeom prst="rect">
            <a:avLst/>
          </a:prstGeom>
        </p:spPr>
      </p:pic>
      <p:grpSp>
        <p:nvGrpSpPr>
          <p:cNvPr id="6" name="Group 67"/>
          <p:cNvGrpSpPr>
            <a:grpSpLocks/>
          </p:cNvGrpSpPr>
          <p:nvPr/>
        </p:nvGrpSpPr>
        <p:grpSpPr>
          <a:xfrm>
            <a:off x="2743200" y="3569833"/>
            <a:ext cx="937718" cy="931829"/>
            <a:chOff x="0" y="0"/>
            <a:chExt cx="689164" cy="667591"/>
          </a:xfrm>
        </p:grpSpPr>
        <p:pic>
          <p:nvPicPr>
            <p:cNvPr id="7" name="Image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81"/>
              <a:ext cx="689164" cy="664610"/>
            </a:xfrm>
            <a:prstGeom prst="rect">
              <a:avLst/>
            </a:prstGeom>
          </p:spPr>
        </p:pic>
        <p:pic>
          <p:nvPicPr>
            <p:cNvPr id="8" name="Image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" y="0"/>
              <a:ext cx="623316" cy="598931"/>
            </a:xfrm>
            <a:prstGeom prst="rect">
              <a:avLst/>
            </a:prstGeom>
          </p:spPr>
        </p:pic>
      </p:grpSp>
      <p:grpSp>
        <p:nvGrpSpPr>
          <p:cNvPr id="9" name="Group 55"/>
          <p:cNvGrpSpPr>
            <a:grpSpLocks/>
          </p:cNvGrpSpPr>
          <p:nvPr/>
        </p:nvGrpSpPr>
        <p:grpSpPr>
          <a:xfrm>
            <a:off x="4369777" y="927589"/>
            <a:ext cx="7482254" cy="5499588"/>
            <a:chOff x="0" y="0"/>
            <a:chExt cx="7967472" cy="5376672"/>
          </a:xfrm>
        </p:grpSpPr>
        <p:sp>
          <p:nvSpPr>
            <p:cNvPr id="10" name="Graphic 56"/>
            <p:cNvSpPr/>
            <p:nvPr/>
          </p:nvSpPr>
          <p:spPr>
            <a:xfrm>
              <a:off x="6466332" y="3060192"/>
              <a:ext cx="1452880" cy="568960"/>
            </a:xfrm>
            <a:custGeom>
              <a:avLst/>
              <a:gdLst/>
              <a:ahLst/>
              <a:cxnLst/>
              <a:rect l="l" t="t" r="r" b="b"/>
              <a:pathLst>
                <a:path w="1452880" h="568960">
                  <a:moveTo>
                    <a:pt x="0" y="568452"/>
                  </a:moveTo>
                  <a:lnTo>
                    <a:pt x="1452372" y="568452"/>
                  </a:lnTo>
                  <a:lnTo>
                    <a:pt x="1452372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57"/>
            <p:cNvSpPr/>
            <p:nvPr/>
          </p:nvSpPr>
          <p:spPr>
            <a:xfrm>
              <a:off x="6144767" y="2336292"/>
              <a:ext cx="1114425" cy="222885"/>
            </a:xfrm>
            <a:custGeom>
              <a:avLst/>
              <a:gdLst/>
              <a:ahLst/>
              <a:cxnLst/>
              <a:rect l="l" t="t" r="r" b="b"/>
              <a:pathLst>
                <a:path w="1114425" h="222885">
                  <a:moveTo>
                    <a:pt x="0" y="222503"/>
                  </a:moveTo>
                  <a:lnTo>
                    <a:pt x="1114044" y="222503"/>
                  </a:lnTo>
                  <a:lnTo>
                    <a:pt x="11140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58"/>
            <p:cNvSpPr/>
            <p:nvPr/>
          </p:nvSpPr>
          <p:spPr>
            <a:xfrm>
              <a:off x="6569964" y="3000755"/>
              <a:ext cx="1348740" cy="360045"/>
            </a:xfrm>
            <a:custGeom>
              <a:avLst/>
              <a:gdLst/>
              <a:ahLst/>
              <a:cxnLst/>
              <a:rect l="l" t="t" r="r" b="b"/>
              <a:pathLst>
                <a:path w="1348740" h="360045">
                  <a:moveTo>
                    <a:pt x="0" y="359663"/>
                  </a:moveTo>
                  <a:lnTo>
                    <a:pt x="1348740" y="359663"/>
                  </a:lnTo>
                  <a:lnTo>
                    <a:pt x="13487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59"/>
            <p:cNvSpPr/>
            <p:nvPr/>
          </p:nvSpPr>
          <p:spPr>
            <a:xfrm>
              <a:off x="6275832" y="2270760"/>
              <a:ext cx="982980" cy="127000"/>
            </a:xfrm>
            <a:custGeom>
              <a:avLst/>
              <a:gdLst/>
              <a:ahLst/>
              <a:cxnLst/>
              <a:rect l="l" t="t" r="r" b="b"/>
              <a:pathLst>
                <a:path w="982980" h="127000">
                  <a:moveTo>
                    <a:pt x="0" y="126492"/>
                  </a:moveTo>
                  <a:lnTo>
                    <a:pt x="982979" y="126492"/>
                  </a:lnTo>
                  <a:lnTo>
                    <a:pt x="982979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" y="0"/>
              <a:ext cx="7923276" cy="5376672"/>
            </a:xfrm>
            <a:prstGeom prst="rect">
              <a:avLst/>
            </a:prstGeom>
          </p:spPr>
        </p:pic>
        <p:pic>
          <p:nvPicPr>
            <p:cNvPr id="15" name="Image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35" y="15240"/>
              <a:ext cx="7821168" cy="5274564"/>
            </a:xfrm>
            <a:prstGeom prst="rect">
              <a:avLst/>
            </a:prstGeom>
          </p:spPr>
        </p:pic>
        <p:pic>
          <p:nvPicPr>
            <p:cNvPr id="16" name="Image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2336"/>
              <a:ext cx="2404872" cy="4925568"/>
            </a:xfrm>
            <a:prstGeom prst="rect">
              <a:avLst/>
            </a:prstGeom>
          </p:spPr>
        </p:pic>
        <p:pic>
          <p:nvPicPr>
            <p:cNvPr id="17" name="Image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731" y="544068"/>
              <a:ext cx="2125979" cy="4646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0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175846"/>
            <a:ext cx="10515600" cy="103126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выбрать программу и оформить заявку на обучение?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847" y="1207111"/>
            <a:ext cx="3297115" cy="5554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/>
              <a:t>Для поиска программы можно</a:t>
            </a:r>
          </a:p>
          <a:p>
            <a:pPr marL="0" indent="0">
              <a:buNone/>
            </a:pPr>
            <a:r>
              <a:rPr lang="ru-RU" sz="1500" dirty="0" smtClean="0"/>
              <a:t>воспользоваться:</a:t>
            </a:r>
          </a:p>
          <a:p>
            <a:pPr marL="0" indent="0">
              <a:buNone/>
            </a:pPr>
            <a:r>
              <a:rPr lang="ru-RU" sz="1500" dirty="0" smtClean="0"/>
              <a:t>Меню направленностей </a:t>
            </a:r>
          </a:p>
          <a:p>
            <a:pPr marL="0" indent="0">
              <a:buNone/>
            </a:pPr>
            <a:r>
              <a:rPr lang="ru-RU" sz="1500" dirty="0" smtClean="0"/>
              <a:t>или</a:t>
            </a:r>
          </a:p>
          <a:p>
            <a:pPr marL="0" indent="0">
              <a:buNone/>
            </a:pPr>
            <a:r>
              <a:rPr lang="ru-RU" sz="1500" dirty="0" smtClean="0"/>
              <a:t>Поисковой строкой</a:t>
            </a:r>
          </a:p>
          <a:p>
            <a:pPr marL="0" indent="0">
              <a:buNone/>
            </a:pPr>
            <a:r>
              <a:rPr lang="ru-RU" sz="1500" dirty="0" smtClean="0"/>
              <a:t>или</a:t>
            </a:r>
          </a:p>
          <a:p>
            <a:pPr marL="0" indent="0">
              <a:buNone/>
            </a:pPr>
            <a:r>
              <a:rPr lang="ru-RU" sz="1500" dirty="0" smtClean="0"/>
              <a:t>Гибким поиском программ</a:t>
            </a:r>
          </a:p>
          <a:p>
            <a:pPr marL="0" indent="0">
              <a:buNone/>
            </a:pPr>
            <a:r>
              <a:rPr lang="ru-RU" sz="1500" dirty="0" smtClean="0"/>
              <a:t>Программы доступные для детей с ограничениями по здоровью в Навигаторе отмечены </a:t>
            </a:r>
            <a:r>
              <a:rPr lang="ru-RU" sz="1500" dirty="0" err="1" smtClean="0"/>
              <a:t>стикером</a:t>
            </a:r>
            <a:endParaRPr lang="ru-RU" sz="15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Программы, обучение по которым можно оплатить сертификатом, отмечены в Навигаторе </a:t>
            </a:r>
            <a:r>
              <a:rPr lang="ru-RU" sz="1600" dirty="0" err="1" smtClean="0"/>
              <a:t>стикером</a:t>
            </a:r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10391" y="1116623"/>
            <a:ext cx="8259224" cy="5477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3" y="4251230"/>
            <a:ext cx="762066" cy="762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34" y="5738144"/>
            <a:ext cx="79864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715"/>
            <a:ext cx="10515600" cy="111525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выбрать программу и оформить заявку на обучение?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269" y="858861"/>
            <a:ext cx="3534508" cy="582050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Выбрав </a:t>
            </a:r>
            <a:r>
              <a:rPr lang="ru-RU" sz="1600" dirty="0"/>
              <a:t>программу и группу,</a:t>
            </a:r>
          </a:p>
          <a:p>
            <a:pPr marL="0" indent="0">
              <a:buNone/>
            </a:pPr>
            <a:r>
              <a:rPr lang="ru-RU" sz="1600" dirty="0"/>
              <a:t>нажать </a:t>
            </a:r>
            <a:r>
              <a:rPr lang="ru-RU" sz="1600" dirty="0" smtClean="0"/>
              <a:t>на</a:t>
            </a:r>
          </a:p>
          <a:p>
            <a:pPr marL="0" indent="0">
              <a:buNone/>
            </a:pPr>
            <a:r>
              <a:rPr lang="ru-RU" sz="1600" dirty="0" smtClean="0"/>
              <a:t>Выбрать </a:t>
            </a:r>
            <a:r>
              <a:rPr lang="ru-RU" sz="1600" dirty="0"/>
              <a:t>ребенка, который будет обучаться и </a:t>
            </a:r>
            <a:r>
              <a:rPr lang="ru-RU" sz="1600" dirty="0" smtClean="0"/>
              <a:t>нажать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b="1" dirty="0"/>
              <a:t>Заявка будет оформлена!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2708" y="844062"/>
            <a:ext cx="7537938" cy="5820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5" name="Group 83"/>
          <p:cNvGrpSpPr>
            <a:grpSpLocks/>
          </p:cNvGrpSpPr>
          <p:nvPr/>
        </p:nvGrpSpPr>
        <p:grpSpPr>
          <a:xfrm>
            <a:off x="393662" y="747348"/>
            <a:ext cx="11705843" cy="5794129"/>
            <a:chOff x="0" y="0"/>
            <a:chExt cx="11705843" cy="5594604"/>
          </a:xfrm>
        </p:grpSpPr>
        <p:sp>
          <p:nvSpPr>
            <p:cNvPr id="6" name="Graphic 84"/>
            <p:cNvSpPr/>
            <p:nvPr/>
          </p:nvSpPr>
          <p:spPr>
            <a:xfrm>
              <a:off x="10166604" y="3066288"/>
              <a:ext cx="1452880" cy="568960"/>
            </a:xfrm>
            <a:custGeom>
              <a:avLst/>
              <a:gdLst/>
              <a:ahLst/>
              <a:cxnLst/>
              <a:rect l="l" t="t" r="r" b="b"/>
              <a:pathLst>
                <a:path w="1452880" h="568960">
                  <a:moveTo>
                    <a:pt x="0" y="568452"/>
                  </a:moveTo>
                  <a:lnTo>
                    <a:pt x="1452372" y="568452"/>
                  </a:lnTo>
                  <a:lnTo>
                    <a:pt x="1452372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Graphic 85"/>
            <p:cNvSpPr/>
            <p:nvPr/>
          </p:nvSpPr>
          <p:spPr>
            <a:xfrm>
              <a:off x="9845040" y="2342388"/>
              <a:ext cx="1114425" cy="222885"/>
            </a:xfrm>
            <a:custGeom>
              <a:avLst/>
              <a:gdLst/>
              <a:ahLst/>
              <a:cxnLst/>
              <a:rect l="l" t="t" r="r" b="b"/>
              <a:pathLst>
                <a:path w="1114425" h="222885">
                  <a:moveTo>
                    <a:pt x="0" y="222503"/>
                  </a:moveTo>
                  <a:lnTo>
                    <a:pt x="1114044" y="222503"/>
                  </a:lnTo>
                  <a:lnTo>
                    <a:pt x="11140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Graphic 86"/>
            <p:cNvSpPr/>
            <p:nvPr/>
          </p:nvSpPr>
          <p:spPr>
            <a:xfrm>
              <a:off x="10270235" y="3006851"/>
              <a:ext cx="1348740" cy="360045"/>
            </a:xfrm>
            <a:custGeom>
              <a:avLst/>
              <a:gdLst/>
              <a:ahLst/>
              <a:cxnLst/>
              <a:rect l="l" t="t" r="r" b="b"/>
              <a:pathLst>
                <a:path w="1348740" h="360045">
                  <a:moveTo>
                    <a:pt x="0" y="359663"/>
                  </a:moveTo>
                  <a:lnTo>
                    <a:pt x="1348740" y="359663"/>
                  </a:lnTo>
                  <a:lnTo>
                    <a:pt x="13487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87"/>
            <p:cNvSpPr/>
            <p:nvPr/>
          </p:nvSpPr>
          <p:spPr>
            <a:xfrm>
              <a:off x="9976104" y="2276855"/>
              <a:ext cx="982980" cy="127000"/>
            </a:xfrm>
            <a:custGeom>
              <a:avLst/>
              <a:gdLst/>
              <a:ahLst/>
              <a:cxnLst/>
              <a:rect l="l" t="t" r="r" b="b"/>
              <a:pathLst>
                <a:path w="982980" h="127000">
                  <a:moveTo>
                    <a:pt x="0" y="126492"/>
                  </a:moveTo>
                  <a:lnTo>
                    <a:pt x="982979" y="126492"/>
                  </a:lnTo>
                  <a:lnTo>
                    <a:pt x="982979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0" name="Image 8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6495" y="0"/>
              <a:ext cx="8499348" cy="5082540"/>
            </a:xfrm>
            <a:prstGeom prst="rect">
              <a:avLst/>
            </a:prstGeom>
          </p:spPr>
        </p:pic>
        <p:pic>
          <p:nvPicPr>
            <p:cNvPr id="11" name="Image 8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9835" y="15240"/>
              <a:ext cx="8397240" cy="4980432"/>
            </a:xfrm>
            <a:prstGeom prst="rect">
              <a:avLst/>
            </a:prstGeom>
          </p:spPr>
        </p:pic>
        <p:pic>
          <p:nvPicPr>
            <p:cNvPr id="12" name="Image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23160"/>
              <a:ext cx="5306567" cy="3171444"/>
            </a:xfrm>
            <a:prstGeom prst="rect">
              <a:avLst/>
            </a:prstGeom>
          </p:spPr>
        </p:pic>
        <p:pic>
          <p:nvPicPr>
            <p:cNvPr id="13" name="Image 9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" y="2438400"/>
              <a:ext cx="5204460" cy="3069336"/>
            </a:xfrm>
            <a:prstGeom prst="rect">
              <a:avLst/>
            </a:prstGeom>
          </p:spPr>
        </p:pic>
        <p:pic>
          <p:nvPicPr>
            <p:cNvPr id="14" name="Image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32" y="1415581"/>
              <a:ext cx="1458579" cy="367674"/>
            </a:xfrm>
            <a:prstGeom prst="rect">
              <a:avLst/>
            </a:prstGeom>
          </p:spPr>
        </p:pic>
        <p:pic>
          <p:nvPicPr>
            <p:cNvPr id="15" name="Image 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39" y="1421891"/>
              <a:ext cx="1392936" cy="283463"/>
            </a:xfrm>
            <a:prstGeom prst="rect">
              <a:avLst/>
            </a:prstGeom>
          </p:spPr>
        </p:pic>
      </p:grpSp>
      <p:grpSp>
        <p:nvGrpSpPr>
          <p:cNvPr id="16" name="Group 94"/>
          <p:cNvGrpSpPr>
            <a:grpSpLocks/>
          </p:cNvGrpSpPr>
          <p:nvPr/>
        </p:nvGrpSpPr>
        <p:grpSpPr>
          <a:xfrm>
            <a:off x="1360420" y="1172253"/>
            <a:ext cx="1475378" cy="355304"/>
            <a:chOff x="0" y="0"/>
            <a:chExt cx="1475378" cy="355304"/>
          </a:xfrm>
        </p:grpSpPr>
        <p:pic>
          <p:nvPicPr>
            <p:cNvPr id="17" name="Image 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835"/>
              <a:ext cx="1475378" cy="352469"/>
            </a:xfrm>
            <a:prstGeom prst="rect">
              <a:avLst/>
            </a:prstGeom>
          </p:spPr>
        </p:pic>
        <p:pic>
          <p:nvPicPr>
            <p:cNvPr id="18" name="Image 9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25" y="0"/>
              <a:ext cx="1409700" cy="286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24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23"/>
            <a:ext cx="10515600" cy="87251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 управлять сертификатами?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976" y="960438"/>
            <a:ext cx="3921369" cy="5216526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Если в региональном Навигаторе установлен такой дополнительный модуль, как ПФ ДОД(модуль персонифицированного финансирования), родитель может самостоятельно управлять сертификатами своих детей:</a:t>
            </a:r>
          </a:p>
          <a:p>
            <a:r>
              <a:rPr lang="ru-RU" sz="1900" dirty="0" smtClean="0"/>
              <a:t>      Получить </a:t>
            </a:r>
            <a:r>
              <a:rPr lang="ru-RU" sz="1900" dirty="0"/>
              <a:t>и активировать сертификат (если данные ребенка подтверждены в Навигаторе);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Получить </a:t>
            </a:r>
            <a:r>
              <a:rPr lang="ru-RU" sz="1900" dirty="0"/>
              <a:t>средства на счет сертификата при наличии их в муниципалитете.</a:t>
            </a:r>
          </a:p>
          <a:p>
            <a:pPr marL="0" indent="0">
              <a:buNone/>
            </a:pPr>
            <a:r>
              <a:rPr lang="ru-RU" sz="1900" dirty="0" smtClean="0"/>
              <a:t>    Для </a:t>
            </a:r>
            <a:r>
              <a:rPr lang="ru-RU" sz="1900" dirty="0"/>
              <a:t>этого есть клавиша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5511" y="1081454"/>
            <a:ext cx="7237077" cy="526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" y="5170163"/>
            <a:ext cx="293243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7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523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  Навигатор дополнительного образования  в Свердловской области </vt:lpstr>
      <vt:lpstr>Как зарегистрироваться в Навигаторе?</vt:lpstr>
      <vt:lpstr>Как добавить ребенка/детей в личный кабинет</vt:lpstr>
      <vt:lpstr>Как изменить данные ребенка, если ошибся при вводе</vt:lpstr>
      <vt:lpstr>Как понять: подтверждены или не подтверждены данные ребенка</vt:lpstr>
      <vt:lpstr>Как выбрать программу и оформить заявку на обучение?</vt:lpstr>
      <vt:lpstr>Как выбрать программу и оформить заявку на обучение?</vt:lpstr>
      <vt:lpstr>Как управлять сертификатами?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Навигатор дополнительного образования  в Свердловской области </dc:title>
  <dc:creator>User</dc:creator>
  <cp:lastModifiedBy>User</cp:lastModifiedBy>
  <cp:revision>16</cp:revision>
  <dcterms:created xsi:type="dcterms:W3CDTF">2025-08-20T05:24:20Z</dcterms:created>
  <dcterms:modified xsi:type="dcterms:W3CDTF">2025-08-22T05:02:30Z</dcterms:modified>
</cp:coreProperties>
</file>